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3"/>
  </p:notesMasterIdLst>
  <p:handoutMasterIdLst>
    <p:handoutMasterId r:id="rId74"/>
  </p:handoutMasterIdLst>
  <p:sldIdLst>
    <p:sldId id="4474" r:id="rId5"/>
    <p:sldId id="4475" r:id="rId6"/>
    <p:sldId id="4483" r:id="rId7"/>
    <p:sldId id="4540" r:id="rId8"/>
    <p:sldId id="4573" r:id="rId9"/>
    <p:sldId id="4572" r:id="rId10"/>
    <p:sldId id="302" r:id="rId11"/>
    <p:sldId id="4512" r:id="rId12"/>
    <p:sldId id="4522" r:id="rId13"/>
    <p:sldId id="289" r:id="rId14"/>
    <p:sldId id="309" r:id="rId15"/>
    <p:sldId id="4511" r:id="rId16"/>
    <p:sldId id="4503" r:id="rId17"/>
    <p:sldId id="291" r:id="rId18"/>
    <p:sldId id="4489" r:id="rId19"/>
    <p:sldId id="4515" r:id="rId20"/>
    <p:sldId id="290" r:id="rId21"/>
    <p:sldId id="4505" r:id="rId22"/>
    <p:sldId id="4507" r:id="rId23"/>
    <p:sldId id="294" r:id="rId24"/>
    <p:sldId id="297" r:id="rId25"/>
    <p:sldId id="299" r:id="rId26"/>
    <p:sldId id="4497" r:id="rId27"/>
    <p:sldId id="4553" r:id="rId28"/>
    <p:sldId id="4506" r:id="rId29"/>
    <p:sldId id="4504" r:id="rId30"/>
    <p:sldId id="4490" r:id="rId31"/>
    <p:sldId id="4501" r:id="rId32"/>
    <p:sldId id="310" r:id="rId33"/>
    <p:sldId id="4554" r:id="rId34"/>
    <p:sldId id="4519" r:id="rId35"/>
    <p:sldId id="4520" r:id="rId36"/>
    <p:sldId id="4555" r:id="rId37"/>
    <p:sldId id="301" r:id="rId38"/>
    <p:sldId id="4518" r:id="rId39"/>
    <p:sldId id="4491" r:id="rId40"/>
    <p:sldId id="4557" r:id="rId41"/>
    <p:sldId id="4488" r:id="rId42"/>
    <p:sldId id="4558" r:id="rId43"/>
    <p:sldId id="4484" r:id="rId44"/>
    <p:sldId id="311" r:id="rId45"/>
    <p:sldId id="4565" r:id="rId46"/>
    <p:sldId id="4570" r:id="rId47"/>
    <p:sldId id="4524" r:id="rId48"/>
    <p:sldId id="316" r:id="rId49"/>
    <p:sldId id="4566" r:id="rId50"/>
    <p:sldId id="4559" r:id="rId51"/>
    <p:sldId id="4560" r:id="rId52"/>
    <p:sldId id="4569" r:id="rId53"/>
    <p:sldId id="4568" r:id="rId54"/>
    <p:sldId id="4567" r:id="rId55"/>
    <p:sldId id="4561" r:id="rId56"/>
    <p:sldId id="4496" r:id="rId57"/>
    <p:sldId id="4495" r:id="rId58"/>
    <p:sldId id="4492" r:id="rId59"/>
    <p:sldId id="4571" r:id="rId60"/>
    <p:sldId id="4551" r:id="rId61"/>
    <p:sldId id="4552" r:id="rId62"/>
    <p:sldId id="308" r:id="rId63"/>
    <p:sldId id="4502" r:id="rId64"/>
    <p:sldId id="4562" r:id="rId65"/>
    <p:sldId id="4499" r:id="rId66"/>
    <p:sldId id="4563" r:id="rId67"/>
    <p:sldId id="4564" r:id="rId68"/>
    <p:sldId id="4498" r:id="rId69"/>
    <p:sldId id="4500" r:id="rId70"/>
    <p:sldId id="4494" r:id="rId71"/>
    <p:sldId id="4549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CDDEFF"/>
    <a:srgbClr val="5F5F5F"/>
    <a:srgbClr val="FFD961"/>
    <a:srgbClr val="920000"/>
    <a:srgbClr val="F2C80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97" autoAdjust="0"/>
    <p:restoredTop sz="94975" autoAdjust="0"/>
  </p:normalViewPr>
  <p:slideViewPr>
    <p:cSldViewPr snapToGrid="0">
      <p:cViewPr varScale="1">
        <p:scale>
          <a:sx n="81" d="100"/>
          <a:sy n="81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11/16/2021 10:17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80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5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3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Localization in Power BI only supported at level of dataset definition</a:t>
            </a:r>
          </a:p>
          <a:p>
            <a:pPr lvl="1"/>
            <a:r>
              <a:rPr lang="en-US" dirty="0"/>
              <a:t>Report layout provides no support for localization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Metadata translations supported for the localization of dataset object properties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Report labels can be localized with metadata translations using specialized approach</a:t>
            </a:r>
          </a:p>
          <a:p>
            <a:pPr lvl="1"/>
            <a:r>
              <a:rPr lang="en-US" dirty="0"/>
              <a:t>Metadata translations cannot be used to localize row-based content (e.g. product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46486" y="231359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66192" y="348812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819733" y="247000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700232" y="253432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 - 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6" y="3990406"/>
            <a:ext cx="6159733" cy="21477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99" y="123176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2" y="118807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" b="2264"/>
          <a:stretch/>
        </p:blipFill>
        <p:spPr>
          <a:xfrm>
            <a:off x="781170" y="409083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8" y="408566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47426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pPr lvl="1"/>
            <a:endParaRPr lang="en-US" dirty="0"/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pPr lvl="1"/>
            <a:endParaRPr lang="en-US" dirty="0"/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visuals, textboxes or buttons</a:t>
            </a:r>
          </a:p>
          <a:p>
            <a:pPr lvl="1"/>
            <a:r>
              <a:rPr lang="en-US" dirty="0"/>
              <a:t>Don’t display page tabs  - their display names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8115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Language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Visual Title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English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Sales Revenue by Country and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Spanish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Ingresos por ventas por país y año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Chiffre d’affaires par pays et année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German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Umsatz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nach</a:t>
                      </a:r>
                      <a:r>
                        <a:rPr lang="en-US" sz="1800" dirty="0">
                          <a:effectLst/>
                        </a:rPr>
                        <a:t> Land und </a:t>
                      </a:r>
                      <a:r>
                        <a:rPr lang="en-US" sz="1800" dirty="0" err="1">
                          <a:effectLst/>
                        </a:rPr>
                        <a:t>Jahr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Dutch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Omzet</a:t>
                      </a:r>
                      <a:r>
                        <a:rPr lang="en-US" sz="1800" dirty="0">
                          <a:effectLst/>
                        </a:rPr>
                        <a:t> per land en </a:t>
                      </a:r>
                      <a:r>
                        <a:rPr lang="en-US" sz="1800" dirty="0" err="1">
                          <a:effectLst/>
                        </a:rPr>
                        <a:t>jaar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70208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to get started?</a:t>
            </a:r>
          </a:p>
          <a:p>
            <a:pPr lvl="1"/>
            <a:r>
              <a:rPr lang="en-US" sz="2000" dirty="0"/>
              <a:t>Create the </a:t>
            </a:r>
            <a:r>
              <a:rPr lang="en-US" sz="2000" b="1" dirty="0">
                <a:solidFill>
                  <a:srgbClr val="700000"/>
                </a:solidFill>
              </a:rPr>
              <a:t>Localized Labels</a:t>
            </a:r>
            <a:r>
              <a:rPr lang="en-US" sz="2000" dirty="0"/>
              <a:t>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9" y="4551122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84" y="4610137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35244"/>
            <a:ext cx="11053773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Building Multi-language Reports in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the 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</a:p>
          <a:p>
            <a:pPr lvl="1"/>
            <a:r>
              <a:rPr lang="en-US" dirty="0"/>
              <a:t>Add a new measure for any string content that needs to be localized</a:t>
            </a:r>
          </a:p>
          <a:p>
            <a:pPr lvl="1"/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7173520" y="2435672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208108" y="2856266"/>
            <a:ext cx="5118444" cy="521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>
                <a:solidFill>
                  <a:srgbClr val="700000"/>
                </a:solidFill>
              </a:rPr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143778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DF7-08E9-4CB6-93E6-C336162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</a:t>
            </a:r>
            <a:r>
              <a:rPr lang="en-US" dirty="0" err="1"/>
              <a:t>localizedLabel</a:t>
            </a:r>
            <a:r>
              <a:rPr lang="en-US" dirty="0"/>
              <a:t> Custom Visual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ACD-61F3-4034-B2DC-1690D6DBA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Source code for </a:t>
            </a:r>
            <a:r>
              <a:rPr lang="en-US" b="1" dirty="0" err="1"/>
              <a:t>localizedLabel</a:t>
            </a:r>
            <a:r>
              <a:rPr lang="en-US" dirty="0"/>
              <a:t> project available in GitHub repository</a:t>
            </a:r>
          </a:p>
          <a:p>
            <a:pPr lvl="1"/>
            <a:r>
              <a:rPr lang="en-US" dirty="0"/>
              <a:t>Developers can use it as a starting point for create their own custom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A1A-F1F0-4DBD-B27A-EF0E6FA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9" y="2192243"/>
            <a:ext cx="8896475" cy="4312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768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" y="1804866"/>
            <a:ext cx="10123083" cy="948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04275" y="4019456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67914" y="4094921"/>
                <a:ext cx="556592" cy="298174"/>
              </a:xfrm>
              <a:prstGeom prst="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with datasets running in Power BI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28630-7559-429D-964D-4D184931214A}"/>
              </a:ext>
            </a:extLst>
          </p:cNvPr>
          <p:cNvGrpSpPr/>
          <p:nvPr/>
        </p:nvGrpSpPr>
        <p:grpSpPr>
          <a:xfrm>
            <a:off x="1038374" y="1842548"/>
            <a:ext cx="4598632" cy="1844839"/>
            <a:chOff x="1070648" y="1778000"/>
            <a:chExt cx="4598632" cy="18448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3441348" y="1951910"/>
              <a:ext cx="1978812" cy="1536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3696515" y="2241328"/>
              <a:ext cx="1514922" cy="1029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4006919" y="2530948"/>
              <a:ext cx="888067" cy="56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1461849" y="1965377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1448383" y="2854131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572106" y="2265569"/>
              <a:ext cx="1286001" cy="374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1708" y="2888944"/>
              <a:ext cx="1339865" cy="2451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1070648" y="1778000"/>
              <a:ext cx="4598632" cy="1844839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74BD5-89B8-44E0-B44B-8FA763E6A453}"/>
              </a:ext>
            </a:extLst>
          </p:cNvPr>
          <p:cNvGrpSpPr/>
          <p:nvPr/>
        </p:nvGrpSpPr>
        <p:grpSpPr>
          <a:xfrm>
            <a:off x="972371" y="4489558"/>
            <a:ext cx="5913120" cy="2045700"/>
            <a:chOff x="1026160" y="4317436"/>
            <a:chExt cx="5913120" cy="2045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4468776" y="4510280"/>
              <a:ext cx="2194260" cy="1703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4751725" y="4831209"/>
              <a:ext cx="1679863" cy="11419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5095925" y="5152362"/>
              <a:ext cx="984758" cy="622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1370361" y="4525214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1355428" y="5510733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2601499" y="4858089"/>
              <a:ext cx="1590271" cy="5120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586567" y="5541869"/>
              <a:ext cx="1597737" cy="3017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1026160" y="4317436"/>
              <a:ext cx="5913120" cy="2045700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4199998" y="5227023"/>
              <a:ext cx="857835" cy="47163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Tabular Editor is external tool integrated with Power BI Desktop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  <a:p>
            <a:pPr lvl="1"/>
            <a:r>
              <a:rPr lang="en-US" dirty="0"/>
              <a:t>Provides control over advanced data modeling features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rgbClr val="700000"/>
                </a:solidFill>
              </a:rPr>
              <a:t>Advanced Scripting</a:t>
            </a:r>
            <a:r>
              <a:rPr lang="en-US" dirty="0"/>
              <a:t> features to automate development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30" y="2910643"/>
            <a:ext cx="8075370" cy="379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F55A0-3581-443C-BD1F-2F2F6AE2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1789571"/>
            <a:ext cx="7856034" cy="5087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C896-5705-413B-B2E0-B8AA8FEA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37AB-BE2B-4EE6-8D33-AD4C3EDB9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Every dataset has a collection of one or more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Each culture object based on a specific language and a specific user locale</a:t>
            </a:r>
          </a:p>
          <a:p>
            <a:pPr lvl="1"/>
            <a:r>
              <a:rPr lang="en-US" dirty="0"/>
              <a:t>Each new dataset is created with a single culture – this is the default culture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ProductSales.pbix</a:t>
            </a:r>
            <a:r>
              <a:rPr lang="en-US" dirty="0"/>
              <a:t> has default culture of </a:t>
            </a:r>
            <a:r>
              <a:rPr lang="en-US" b="1" dirty="0">
                <a:solidFill>
                  <a:srgbClr val="700000"/>
                </a:solidFill>
              </a:rPr>
              <a:t>en-US</a:t>
            </a:r>
            <a:r>
              <a:rPr lang="en-US" dirty="0"/>
              <a:t> for English in the United States</a:t>
            </a:r>
          </a:p>
          <a:p>
            <a:pPr lvl="1"/>
            <a:r>
              <a:rPr lang="en-US" dirty="0"/>
              <a:t>Every metadata translation must be added within scope of a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C14A0-C16F-4CBA-BE35-D29ADA78B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6" y="3220043"/>
            <a:ext cx="2322835" cy="22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68A27-F8B9-4221-9490-A042AEF90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48" y="3255889"/>
            <a:ext cx="8416102" cy="246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332417" y="2728618"/>
            <a:ext cx="9037955" cy="3335866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323439"/>
          </a:xfrm>
        </p:spPr>
        <p:txBody>
          <a:bodyPr/>
          <a:lstStyle/>
          <a:p>
            <a:r>
              <a:rPr lang="en-US" dirty="0"/>
              <a:t>You start by adding metadata translations to the default culture</a:t>
            </a:r>
          </a:p>
          <a:p>
            <a:pPr lvl="1"/>
            <a:r>
              <a:rPr lang="en-US" dirty="0"/>
              <a:t>In a new dataset, default culture contains no metadata translations</a:t>
            </a:r>
          </a:p>
          <a:p>
            <a:pPr lvl="1"/>
            <a:r>
              <a:rPr lang="en-US" dirty="0"/>
              <a:t>You can add metadata translations by hand or by using Advanced Scripting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4376837-159D-400E-93EF-DF65F3A520E5}"/>
              </a:ext>
            </a:extLst>
          </p:cNvPr>
          <p:cNvSpPr/>
          <p:nvPr/>
        </p:nvSpPr>
        <p:spPr bwMode="auto">
          <a:xfrm>
            <a:off x="1516829" y="6250193"/>
            <a:ext cx="5841402" cy="527125"/>
          </a:xfrm>
          <a:prstGeom prst="leftArrow">
            <a:avLst>
              <a:gd name="adj1" fmla="val 100000"/>
              <a:gd name="adj2" fmla="val 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21302" y="2987838"/>
            <a:ext cx="7728362" cy="3784437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Display Folders</a:t>
            </a:r>
            <a:r>
              <a:rPr lang="en-US" dirty="0"/>
              <a:t>: used to add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6D-5282-445B-9B33-9A2319A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FA87-9763-4002-A36F-125BBF499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Adding secondary cultures to a dataset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00000"/>
                </a:solidFill>
              </a:rPr>
              <a:t>New Translation</a:t>
            </a:r>
            <a:r>
              <a:rPr lang="en-US" dirty="0"/>
              <a:t> command and choose culture from </a:t>
            </a:r>
            <a:r>
              <a:rPr lang="en-US" b="1" dirty="0">
                <a:solidFill>
                  <a:srgbClr val="700000"/>
                </a:solidFill>
              </a:rPr>
              <a:t>Select Culture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Once secondary cultures have been added, add metadata translations for secondary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44AE-1CF6-4D3E-8A92-5ECD9FC29E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9" y="2033210"/>
            <a:ext cx="2394796" cy="15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73AC-0FED-4505-B88E-E956ECEA20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98" y="4179671"/>
            <a:ext cx="5993027" cy="2146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6EC0A-6DB3-40FD-908D-821DF996CDB9}"/>
              </a:ext>
            </a:extLst>
          </p:cNvPr>
          <p:cNvGrpSpPr/>
          <p:nvPr/>
        </p:nvGrpSpPr>
        <p:grpSpPr>
          <a:xfrm>
            <a:off x="3695700" y="2068336"/>
            <a:ext cx="3258622" cy="1515110"/>
            <a:chOff x="3695700" y="2068336"/>
            <a:chExt cx="3258622" cy="1515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48F45-E158-404E-A425-8F71BAB49C4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762" y="2068336"/>
              <a:ext cx="2575560" cy="151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133BC8-7651-4655-BDD9-8FE26C40EEC4}"/>
                </a:ext>
              </a:extLst>
            </p:cNvPr>
            <p:cNvSpPr/>
            <p:nvPr/>
          </p:nvSpPr>
          <p:spPr bwMode="auto">
            <a:xfrm>
              <a:off x="3695700" y="258127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949A6-36E6-40CC-988B-155A72D429C6}"/>
              </a:ext>
            </a:extLst>
          </p:cNvPr>
          <p:cNvGrpSpPr/>
          <p:nvPr/>
        </p:nvGrpSpPr>
        <p:grpSpPr>
          <a:xfrm>
            <a:off x="7058025" y="1969433"/>
            <a:ext cx="2262391" cy="1631017"/>
            <a:chOff x="7058025" y="2007533"/>
            <a:chExt cx="2262391" cy="1631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79013-6B4B-45C8-B4C3-68621A53B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026" y="2007533"/>
              <a:ext cx="1587390" cy="163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5C0ECC3-D29B-401B-B0BA-D67656C6610E}"/>
                </a:ext>
              </a:extLst>
            </p:cNvPr>
            <p:cNvSpPr/>
            <p:nvPr/>
          </p:nvSpPr>
          <p:spPr bwMode="auto">
            <a:xfrm>
              <a:off x="7058025" y="263842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11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309956" y="294085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42" y="303481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73" y="303768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554616" y="2126429"/>
            <a:ext cx="11236960" cy="4023360"/>
          </a:xfrm>
          <a:prstGeom prst="rect">
            <a:avLst/>
          </a:prstGeom>
          <a:solidFill>
            <a:srgbClr val="F7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Tabular Editor provides </a:t>
            </a:r>
            <a:r>
              <a:rPr lang="en-US" b="1" dirty="0">
                <a:solidFill>
                  <a:srgbClr val="700000"/>
                </a:solidFill>
              </a:rPr>
              <a:t>Import Translations</a:t>
            </a:r>
            <a:r>
              <a:rPr lang="en-US" dirty="0"/>
              <a:t> command </a:t>
            </a:r>
          </a:p>
          <a:p>
            <a:pPr lvl="1"/>
            <a:r>
              <a:rPr lang="en-US" dirty="0"/>
              <a:t>Makes it possible to automate populating metadata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883503" y="2365293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016377" y="2360109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5911585" y="4166819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E43A-DAED-4EE6-BA10-387D387C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External Tool for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38418-0057-4A10-B28E-63FB19591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Desktop provides support for integrating external tools</a:t>
            </a:r>
          </a:p>
          <a:p>
            <a:pPr lvl="1"/>
            <a:r>
              <a:rPr lang="en-US" dirty="0"/>
              <a:t>External tool can be launched from Power BI Desktop</a:t>
            </a:r>
          </a:p>
          <a:p>
            <a:pPr lvl="1"/>
            <a:r>
              <a:rPr lang="en-US" dirty="0"/>
              <a:t>External tool can connect to dataset inside a PBIX project file</a:t>
            </a:r>
          </a:p>
          <a:p>
            <a:pPr lvl="1"/>
            <a:r>
              <a:rPr lang="en-US" dirty="0"/>
              <a:t>External tool can be designed to add and manage metadata translations </a:t>
            </a:r>
          </a:p>
          <a:p>
            <a:pPr lvl="1"/>
            <a:r>
              <a:rPr lang="en-US" dirty="0"/>
              <a:t>External tool must be programmed to use Tabular Object Model (TOM)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E957-6D8A-4248-9F7B-5BF9CC1213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7" y="3647310"/>
            <a:ext cx="9063710" cy="312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581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External Tool Developer Sample:</a:t>
            </a:r>
            <a:r>
              <a:rPr lang="en-US" dirty="0"/>
              <a:t> TranslationsBuilder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.NET application using C# which programs TOM to automate localization tasks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5EDB-1A68-4D8E-B870-84111546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0" y="2950638"/>
            <a:ext cx="7120589" cy="2629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3BB8-6878-4AE6-8F28-627F92A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2957446"/>
            <a:ext cx="2607587" cy="37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65E-7AA2-486D-8E7A-21CBA758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 External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1BC8-77FE-42EF-BD04-0B180BC88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Deployment requires creating JSON file with </a:t>
            </a:r>
            <a:r>
              <a:rPr lang="en-US" sz="1800" b="1" dirty="0">
                <a:solidFill>
                  <a:srgbClr val="700000"/>
                </a:solidFill>
                <a:latin typeface="Lucida Console" panose="020B0609040504020204" pitchFamily="49" charset="0"/>
              </a:rPr>
              <a:t>*.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pbitool.json</a:t>
            </a:r>
            <a:r>
              <a:rPr lang="en-US" dirty="0"/>
              <a:t> extension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file (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translationsbuilder.pbitool.json</a:t>
            </a:r>
            <a:r>
              <a:rPr lang="en-US" dirty="0"/>
              <a:t>) must be copied to this folder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</a:rPr>
              <a:t>C:\Program Files (x86)\Common Files\Microsoft Shared\Power BI Desktop\External Tools</a:t>
            </a:r>
          </a:p>
          <a:p>
            <a:pPr lvl="1"/>
            <a:endParaRPr lang="en-US" sz="1050" dirty="0"/>
          </a:p>
          <a:p>
            <a:r>
              <a:rPr lang="en-US" dirty="0"/>
              <a:t>After a restart, Power BI Desktop should display tile on </a:t>
            </a:r>
            <a:r>
              <a:rPr lang="en-US" b="1" dirty="0">
                <a:solidFill>
                  <a:srgbClr val="700000"/>
                </a:solidFill>
              </a:rPr>
              <a:t>External Tools</a:t>
            </a:r>
            <a:r>
              <a:rPr lang="en-US" dirty="0"/>
              <a:t> tab of ribbon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4F078-98BC-4542-9D7D-2D23CB8D3A4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624" y="5456364"/>
            <a:ext cx="6599944" cy="13251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30477-BC03-4F96-9750-64A3A498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1723000"/>
            <a:ext cx="9848850" cy="1859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425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15608"/>
          </a:xfrm>
        </p:spPr>
        <p:txBody>
          <a:bodyPr/>
          <a:lstStyle/>
          <a:p>
            <a:r>
              <a:rPr lang="en-US" dirty="0"/>
              <a:t>All source code and documentation available through public GitHub repository</a:t>
            </a:r>
          </a:p>
          <a:p>
            <a:pPr lvl="1"/>
            <a:r>
              <a:rPr lang="en-US" sz="2400" dirty="0">
                <a:hlinkClick r:id="rId2"/>
              </a:rPr>
              <a:t>https://github.com/PowerBiDevCamp/Multilanguage-Reports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6982-82CF-4A0E-A199-A5A6459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78" y="2269819"/>
            <a:ext cx="8023731" cy="440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TOM supports programming against Power BI datasets using XMLA protocol</a:t>
            </a:r>
          </a:p>
          <a:p>
            <a:pPr lvl="1"/>
            <a:r>
              <a:rPr lang="en-US" dirty="0"/>
              <a:t>Power BI dataset represented in TOM with a </a:t>
            </a:r>
            <a:r>
              <a:rPr lang="en-US" b="1" dirty="0">
                <a:solidFill>
                  <a:srgbClr val="700000"/>
                </a:solidFill>
              </a:rPr>
              <a:t>Database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Data model inside dataset represented in TOM with </a:t>
            </a:r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 provides access to dataset objects</a:t>
            </a:r>
          </a:p>
          <a:p>
            <a:r>
              <a:rPr lang="en-US" dirty="0"/>
              <a:t>TOM provides support for adding/managing metadata translations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Model object contains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property and </a:t>
            </a:r>
            <a:r>
              <a:rPr lang="en-US" b="1" dirty="0">
                <a:solidFill>
                  <a:srgbClr val="700000"/>
                </a:solidFill>
              </a:rPr>
              <a:t>Cultures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91358A-E108-4DC5-A702-D897F9C96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0" y="4843685"/>
            <a:ext cx="2272079" cy="11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067A4E-DE0F-43ED-97F2-087CC72DE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" y="4851365"/>
            <a:ext cx="2822740" cy="16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193A41-F7E4-41C5-9906-594289C0F8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39" y="4854548"/>
            <a:ext cx="2604671" cy="20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TranslationsManager</a:t>
            </a:r>
            <a:r>
              <a:rPr lang="en-US" dirty="0"/>
              <a:t>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7" y="1787791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5695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4FC-F872-4279-AF63-FF5972B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BE7D-3011-4A8D-B6D9-72D178507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Annotations</a:t>
            </a:r>
            <a:r>
              <a:rPr lang="en-US" dirty="0"/>
              <a:t> provide ability to store custom properties in dataset definition</a:t>
            </a:r>
          </a:p>
          <a:p>
            <a:pPr lvl="1"/>
            <a:r>
              <a:rPr lang="en-US" dirty="0"/>
              <a:t>Can be used to storing any type of custom metadata</a:t>
            </a:r>
          </a:p>
          <a:p>
            <a:pPr lvl="1"/>
            <a:r>
              <a:rPr lang="en-US" dirty="0"/>
              <a:t>Used in TranslationsBuilder to store friendly name for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Annotation stored inside dataset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C5BA6-7BA1-4D89-BC72-B0BBEFC38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8" y="2545450"/>
            <a:ext cx="405003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AD90-B671-4557-882E-26FC2CE0DA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838" y="2542873"/>
            <a:ext cx="4016075" cy="1516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350B5F9-B102-4FC9-BE37-B71AF88A7978}"/>
              </a:ext>
            </a:extLst>
          </p:cNvPr>
          <p:cNvSpPr/>
          <p:nvPr/>
        </p:nvSpPr>
        <p:spPr bwMode="auto">
          <a:xfrm>
            <a:off x="5452946" y="3044283"/>
            <a:ext cx="892097" cy="46835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5FF4-6ADE-4DE0-AAC2-A02D0F744B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4721737"/>
            <a:ext cx="5540917" cy="210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60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2075-D685-4416-ADBB-E63CAE81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" y="1397100"/>
            <a:ext cx="9349849" cy="50706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5EC4-36F1-4975-9F70-F2DA1F96AA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1032057"/>
            <a:ext cx="4988715" cy="18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F8F9-AAF2-40A1-B3DD-4CD18B30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27436695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421AF-1F9C-4FBE-AF6E-B4FF70893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TranslationsBuilder allows user to add secondary cultures</a:t>
            </a:r>
          </a:p>
          <a:p>
            <a:pPr lvl="1"/>
            <a:r>
              <a:rPr lang="en-US" dirty="0"/>
              <a:t>Provides a list of available cultures to choose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You can see which secondary cultures have already been added to a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47EB-C571-40C6-9CBB-A07D333E84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13" y="2032438"/>
            <a:ext cx="5881370" cy="16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5BAB1-31EE-45BB-BF3E-1BE257FEDC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27" y="4186518"/>
            <a:ext cx="6497211" cy="23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B7EF3-1842-4249-B258-C44CFF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8D743-0D4C-485B-9C69-64B6E707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98" y="4289318"/>
            <a:ext cx="4170062" cy="15023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(en-US) but that culture contains no metadata translations</a:t>
            </a:r>
          </a:p>
          <a:p>
            <a:pPr lvl="1"/>
            <a:r>
              <a:rPr lang="en-US" dirty="0"/>
              <a:t>You must add metadata translations for default culture</a:t>
            </a:r>
          </a:p>
          <a:p>
            <a:pPr lvl="1"/>
            <a:r>
              <a:rPr lang="en-US" dirty="0"/>
              <a:t>You must add secondary cultures and then add metadata translations to them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51" y="3002383"/>
            <a:ext cx="2650472" cy="1924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03" y="2931469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359485" y="3009845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1710281" y="4693763"/>
            <a:ext cx="1745793" cy="239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1521012" y="3249691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1519390" y="349043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1521012" y="3447292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1521012" y="377792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1521012" y="4092447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1521012" y="4422501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1508922" y="480246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1738999" y="337621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095463" y="3694269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095463" y="401566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095463" y="4337053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1898906" y="3616058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1898906" y="381365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1900527" y="381365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1900527" y="447493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1900181" y="4458813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1927600" y="4930566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Culture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8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112A-12D5-4E8F-A5EB-D75957C0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4" y="278311"/>
            <a:ext cx="11791032" cy="654203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3A9FF76-1108-4429-BDC1-89B6177E79CD}"/>
              </a:ext>
            </a:extLst>
          </p:cNvPr>
          <p:cNvSpPr/>
          <p:nvPr/>
        </p:nvSpPr>
        <p:spPr bwMode="auto">
          <a:xfrm>
            <a:off x="2517290" y="5873678"/>
            <a:ext cx="5841402" cy="849854"/>
          </a:xfrm>
          <a:prstGeom prst="leftArrow">
            <a:avLst>
              <a:gd name="adj1" fmla="val 62245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328939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001-89E8-47DE-AA20-CED3597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Default Culture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C2E-60D3-4846-9156-F0A286CA8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Populating default culture metadata translations is easy to automate using 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5D86-C0C8-43E3-BA7A-CB9EE29593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5" y="1789076"/>
            <a:ext cx="10902228" cy="436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7787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593-218F-4FE2-937B-29D1A4AC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Generate Machine Translations using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15C26-2AC4-4EB8-897E-7133DDB9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You can use Azure Translator Service to generate machine translations</a:t>
            </a:r>
          </a:p>
          <a:p>
            <a:pPr lvl="1"/>
            <a:r>
              <a:rPr lang="en-US" dirty="0"/>
              <a:t>Azure Translator service can be called as Web API from external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it possible to automate population of metadata translations for secondary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3F10-3C27-4863-AFBE-2EF69DC77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9" y="2083202"/>
            <a:ext cx="6393169" cy="13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FF9B-2714-41F5-9871-D23EF60F1D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91" y="4007983"/>
            <a:ext cx="8292269" cy="25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519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B1FF-92BD-4C11-918D-EB203C52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AppSettings</a:t>
            </a:r>
            <a:r>
              <a:rPr lang="en-US" dirty="0"/>
              <a:t>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F6C8A-8541-4697-A231-25AE6C66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must create your own instance of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copy application key and location into </a:t>
            </a:r>
            <a:r>
              <a:rPr lang="en-US" b="1" dirty="0">
                <a:solidFill>
                  <a:srgbClr val="700000"/>
                </a:solidFill>
              </a:rPr>
              <a:t>Configuration Options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5D65-E959-4FFB-B077-60ED86710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6" y="4193847"/>
            <a:ext cx="3786075" cy="18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AECD3-A903-49BF-B9C1-14B2EEC8E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1" y="1681091"/>
            <a:ext cx="6080858" cy="16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6D53C-3743-4DA8-8C02-6D7E39DC02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71" y="4208589"/>
            <a:ext cx="5751256" cy="246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544-7D84-4527-9481-3391E5A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PBIX Folder Contains Samples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D-E03A-4219-8D0B-6AD4DA641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see a sample of the PBIX project file at each stages of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52DA-C5AD-45DF-8355-3458EC2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3" y="1915292"/>
            <a:ext cx="8860330" cy="41422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1FFD0C5-D1CF-42F6-9243-066F8371F445}"/>
              </a:ext>
            </a:extLst>
          </p:cNvPr>
          <p:cNvSpPr/>
          <p:nvPr/>
        </p:nvSpPr>
        <p:spPr bwMode="auto">
          <a:xfrm>
            <a:off x="4863076" y="3151000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4B942-1FA5-45F4-8F66-1CF2FB879DF6}"/>
              </a:ext>
            </a:extLst>
          </p:cNvPr>
          <p:cNvSpPr/>
          <p:nvPr/>
        </p:nvSpPr>
        <p:spPr bwMode="auto">
          <a:xfrm>
            <a:off x="1576552" y="4235669"/>
            <a:ext cx="4750676" cy="17762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135C-E451-450C-AA65-C45F2AC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55" y="303182"/>
            <a:ext cx="8369122" cy="52686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D9B83-453B-4C15-BDDA-59FB2AC31C62}"/>
              </a:ext>
            </a:extLst>
          </p:cNvPr>
          <p:cNvSpPr/>
          <p:nvPr/>
        </p:nvSpPr>
        <p:spPr bwMode="auto">
          <a:xfrm>
            <a:off x="139849" y="279699"/>
            <a:ext cx="3119717" cy="9359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the internal implementation in TranslatorService class which calls  in Translator 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B54D4-1090-46C4-BBAB-0E2C4E9176CF}"/>
              </a:ext>
            </a:extLst>
          </p:cNvPr>
          <p:cNvGrpSpPr/>
          <p:nvPr/>
        </p:nvGrpSpPr>
        <p:grpSpPr>
          <a:xfrm>
            <a:off x="141643" y="5746379"/>
            <a:ext cx="9194019" cy="990258"/>
            <a:chOff x="141643" y="5746379"/>
            <a:chExt cx="9194019" cy="9902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B4B36-ACFB-42DF-A60D-A17CEB11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148" y="5762509"/>
              <a:ext cx="5949514" cy="97412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04FC-FC0C-4D4B-98D8-A4E27086A6E4}"/>
                </a:ext>
              </a:extLst>
            </p:cNvPr>
            <p:cNvSpPr/>
            <p:nvPr/>
          </p:nvSpPr>
          <p:spPr bwMode="auto">
            <a:xfrm>
              <a:off x="141643" y="5746379"/>
              <a:ext cx="3119717" cy="68669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the public method exposed to other code in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1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5E75-8C01-4DA3-AAC8-C1AECA12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9" y="153494"/>
            <a:ext cx="12009934" cy="67518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3224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16-013D-4812-8ABD-516FEE7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Enable Human Workflows for Translation using Export and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DD27-26D7-4480-BB3D-5240702A1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31928"/>
          </a:xfrm>
        </p:spPr>
        <p:txBody>
          <a:bodyPr/>
          <a:lstStyle/>
          <a:p>
            <a:r>
              <a:rPr lang="en-US" dirty="0"/>
              <a:t>TranslationsBuilder supports exporting translation sheets for human translators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Human translators can work in Excel with simple CSV file format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Updated translation sheets can be imported back into dataset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D2C1-170B-45EE-A26E-587E983FE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" y="1691665"/>
            <a:ext cx="7325219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4A35-9AFA-4311-A426-B2B79CEA5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0" y="5479278"/>
            <a:ext cx="8468657" cy="136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43095-54A1-40F9-A1E4-A54EBEB401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464" y="3781669"/>
            <a:ext cx="3657961" cy="980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52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report loading technique </a:t>
            </a:r>
            <a:r>
              <a:rPr lang="en-US" b="1" dirty="0">
                <a:solidFill>
                  <a:srgbClr val="700000"/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65008" y="3008045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8801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>
                <a:solidFill>
                  <a:srgbClr val="700000"/>
                </a:solidFill>
              </a:rPr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rgbClr val="700000"/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E17-D6D5-4C37-BDD2-1F5F1356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Translations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019-9387-4C82-AE28-FB82DBC2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323987"/>
          </a:xfrm>
        </p:spPr>
        <p:txBody>
          <a:bodyPr/>
          <a:lstStyle/>
          <a:p>
            <a:r>
              <a:rPr lang="en-US" dirty="0"/>
              <a:t>All multi-language reports will require metadata translations</a:t>
            </a:r>
          </a:p>
          <a:p>
            <a:pPr lvl="1"/>
            <a:r>
              <a:rPr lang="en-US" dirty="0"/>
              <a:t>You cannot assume the same for content translations</a:t>
            </a:r>
          </a:p>
          <a:p>
            <a:pPr lvl="1"/>
            <a:r>
              <a:rPr lang="en-US" dirty="0"/>
              <a:t>Some projects will require content translations and others will not</a:t>
            </a:r>
          </a:p>
          <a:p>
            <a:pPr lvl="1"/>
            <a:endParaRPr lang="en-US" dirty="0"/>
          </a:p>
          <a:p>
            <a:r>
              <a:rPr lang="en-US" dirty="0"/>
              <a:t>Implementing content translations different from metadata translations</a:t>
            </a:r>
          </a:p>
          <a:p>
            <a:pPr lvl="1"/>
            <a:r>
              <a:rPr lang="en-US" dirty="0"/>
              <a:t>Power BI doesn't offer localization features to assist you with content translations</a:t>
            </a:r>
          </a:p>
          <a:p>
            <a:pPr lvl="1"/>
            <a:r>
              <a:rPr lang="en-US" dirty="0"/>
              <a:t>Implementation requires extending dataset with tables, columns and filters</a:t>
            </a:r>
          </a:p>
        </p:txBody>
      </p:sp>
    </p:spTree>
    <p:extLst>
      <p:ext uri="{BB962C8B-B14F-4D97-AF65-F5344CB8AC3E}">
        <p14:creationId xmlns:p14="http://schemas.microsoft.com/office/powerpoint/2010/main" val="327215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F49088-2F43-4727-8FFD-C178128EEBEC}"/>
              </a:ext>
            </a:extLst>
          </p:cNvPr>
          <p:cNvGrpSpPr/>
          <p:nvPr/>
        </p:nvGrpSpPr>
        <p:grpSpPr>
          <a:xfrm>
            <a:off x="1583055" y="1085849"/>
            <a:ext cx="8442960" cy="5776595"/>
            <a:chOff x="1583055" y="1085849"/>
            <a:chExt cx="8442960" cy="57765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672B02-7D79-44A6-A877-225749BCFCC4}"/>
                </a:ext>
              </a:extLst>
            </p:cNvPr>
            <p:cNvSpPr/>
            <p:nvPr/>
          </p:nvSpPr>
          <p:spPr bwMode="auto">
            <a:xfrm>
              <a:off x="1583055" y="1085849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DCBA68-0C8D-4E70-9162-3C977D042CA8}"/>
                </a:ext>
              </a:extLst>
            </p:cNvPr>
            <p:cNvSpPr/>
            <p:nvPr/>
          </p:nvSpPr>
          <p:spPr>
            <a:xfrm>
              <a:off x="7710649" y="1492269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F4CB9B-C211-4B3C-9101-DA2D322927B1}"/>
                </a:ext>
              </a:extLst>
            </p:cNvPr>
            <p:cNvSpPr/>
            <p:nvPr/>
          </p:nvSpPr>
          <p:spPr>
            <a:xfrm>
              <a:off x="3924452" y="15430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A6D4B2-9A73-4686-A82C-A1D5C96D8629}"/>
                </a:ext>
              </a:extLst>
            </p:cNvPr>
            <p:cNvSpPr/>
            <p:nvPr/>
          </p:nvSpPr>
          <p:spPr>
            <a:xfrm>
              <a:off x="4118468" y="17883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0AB283-28B6-447A-B961-8F38E886D47F}"/>
                </a:ext>
              </a:extLst>
            </p:cNvPr>
            <p:cNvSpPr/>
            <p:nvPr/>
          </p:nvSpPr>
          <p:spPr>
            <a:xfrm>
              <a:off x="4122798" y="24035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6EAD15D8-2C1B-4B34-BB4D-45C5679C1096}"/>
                </a:ext>
              </a:extLst>
            </p:cNvPr>
            <p:cNvSpPr/>
            <p:nvPr/>
          </p:nvSpPr>
          <p:spPr>
            <a:xfrm>
              <a:off x="5565304" y="18867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070F4-E7D6-48A7-958B-0FB485C16302}"/>
                </a:ext>
              </a:extLst>
            </p:cNvPr>
            <p:cNvSpPr/>
            <p:nvPr/>
          </p:nvSpPr>
          <p:spPr>
            <a:xfrm>
              <a:off x="4383933" y="19327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7D3EB5F7-CCF2-46B2-A916-BE861F7B9C40}"/>
                </a:ext>
              </a:extLst>
            </p:cNvPr>
            <p:cNvSpPr/>
            <p:nvPr/>
          </p:nvSpPr>
          <p:spPr>
            <a:xfrm>
              <a:off x="8036473" y="1830653"/>
              <a:ext cx="1350422" cy="662946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6AD5E62-26F6-4D23-B2E2-2953A854B2A6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A525481-54A8-4343-A83F-CE87B9AFB16F}"/>
                </a:ext>
              </a:extLst>
            </p:cNvPr>
            <p:cNvSpPr/>
            <p:nvPr/>
          </p:nvSpPr>
          <p:spPr bwMode="auto">
            <a:xfrm>
              <a:off x="2073209" y="2182392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C2AA5F-75F2-4B81-8848-58C578971796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3283588" y="1791489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6A5DF-9478-4603-9B8B-FF22FBD12B5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3273585" y="2195344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row: Left 44">
              <a:extLst>
                <a:ext uri="{FF2B5EF4-FFF2-40B4-BE49-F238E27FC236}">
                  <a16:creationId xmlns:a16="http://schemas.microsoft.com/office/drawing/2014/main" id="{D5486881-E2CD-4893-90F8-6C1394618CE7}"/>
                </a:ext>
              </a:extLst>
            </p:cNvPr>
            <p:cNvSpPr/>
            <p:nvPr/>
          </p:nvSpPr>
          <p:spPr bwMode="auto">
            <a:xfrm>
              <a:off x="6870674" y="19594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701FA-A5FD-4E57-B216-1BB25F0432B2}"/>
                </a:ext>
              </a:extLst>
            </p:cNvPr>
            <p:cNvSpPr/>
            <p:nvPr/>
          </p:nvSpPr>
          <p:spPr bwMode="auto">
            <a:xfrm>
              <a:off x="1603375" y="3083547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4DFF2-7767-4BF9-A41F-30730C9E241E}"/>
                </a:ext>
              </a:extLst>
            </p:cNvPr>
            <p:cNvSpPr/>
            <p:nvPr/>
          </p:nvSpPr>
          <p:spPr>
            <a:xfrm>
              <a:off x="7730969" y="3489967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9123F-55E6-4788-94DD-31EE28E6CF46}"/>
                </a:ext>
              </a:extLst>
            </p:cNvPr>
            <p:cNvSpPr/>
            <p:nvPr/>
          </p:nvSpPr>
          <p:spPr>
            <a:xfrm>
              <a:off x="3944772" y="3540727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92E4DE-4D5D-4618-93CD-A71D63B475D1}"/>
                </a:ext>
              </a:extLst>
            </p:cNvPr>
            <p:cNvSpPr/>
            <p:nvPr/>
          </p:nvSpPr>
          <p:spPr>
            <a:xfrm>
              <a:off x="4138788" y="3786056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0A50F9-5939-4BC6-B2A2-C9A8051A11C1}"/>
                </a:ext>
              </a:extLst>
            </p:cNvPr>
            <p:cNvSpPr/>
            <p:nvPr/>
          </p:nvSpPr>
          <p:spPr>
            <a:xfrm>
              <a:off x="4143118" y="4401213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C7D4C13D-B568-425F-9A1B-E604A6537613}"/>
                </a:ext>
              </a:extLst>
            </p:cNvPr>
            <p:cNvSpPr/>
            <p:nvPr/>
          </p:nvSpPr>
          <p:spPr>
            <a:xfrm>
              <a:off x="5585624" y="3884495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B8EFE6-59C0-4243-8ACE-304FAC8A804D}"/>
                </a:ext>
              </a:extLst>
            </p:cNvPr>
            <p:cNvSpPr/>
            <p:nvPr/>
          </p:nvSpPr>
          <p:spPr>
            <a:xfrm>
              <a:off x="4404253" y="3930485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39D666AF-8EF9-4C45-964B-7AAC53EDC357}"/>
                </a:ext>
              </a:extLst>
            </p:cNvPr>
            <p:cNvSpPr/>
            <p:nvPr/>
          </p:nvSpPr>
          <p:spPr>
            <a:xfrm>
              <a:off x="8056793" y="3828351"/>
              <a:ext cx="1350422" cy="662946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Spanish (es-ES)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E157E22-0279-4BFE-B855-8216ADE5BEBF}"/>
                </a:ext>
              </a:extLst>
            </p:cNvPr>
            <p:cNvSpPr/>
            <p:nvPr/>
          </p:nvSpPr>
          <p:spPr bwMode="auto">
            <a:xfrm>
              <a:off x="2103532" y="354581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2F1199-B139-4F44-B2AE-E55BC4267E2D}"/>
                </a:ext>
              </a:extLst>
            </p:cNvPr>
            <p:cNvSpPr/>
            <p:nvPr/>
          </p:nvSpPr>
          <p:spPr bwMode="auto">
            <a:xfrm>
              <a:off x="2093529" y="4180090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(es-ES)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83E7D1-09B1-4F82-A227-6D2C803104B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303908" y="3789187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824246-2B20-4AA9-ADA0-DEDF10A41EB8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3293905" y="4193042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D62C70ED-78C5-44D9-AAB8-3D50EA67BA75}"/>
                </a:ext>
              </a:extLst>
            </p:cNvPr>
            <p:cNvSpPr/>
            <p:nvPr/>
          </p:nvSpPr>
          <p:spPr bwMode="auto">
            <a:xfrm>
              <a:off x="6890994" y="3957114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1A395E-41A6-4553-A5FD-BD5B18FB6E3F}"/>
                </a:ext>
              </a:extLst>
            </p:cNvPr>
            <p:cNvSpPr/>
            <p:nvPr/>
          </p:nvSpPr>
          <p:spPr bwMode="auto">
            <a:xfrm>
              <a:off x="1593215" y="5051723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C81816-4B3D-40DA-9B67-E448BDDED332}"/>
                </a:ext>
              </a:extLst>
            </p:cNvPr>
            <p:cNvSpPr/>
            <p:nvPr/>
          </p:nvSpPr>
          <p:spPr>
            <a:xfrm>
              <a:off x="7720809" y="5458143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CE75EB-D07C-40FA-86F6-8F55F8CEE9D7}"/>
                </a:ext>
              </a:extLst>
            </p:cNvPr>
            <p:cNvSpPr/>
            <p:nvPr/>
          </p:nvSpPr>
          <p:spPr>
            <a:xfrm>
              <a:off x="3934612" y="5508903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67332-2397-41FF-814E-D9909883C2FD}"/>
                </a:ext>
              </a:extLst>
            </p:cNvPr>
            <p:cNvSpPr/>
            <p:nvPr/>
          </p:nvSpPr>
          <p:spPr>
            <a:xfrm>
              <a:off x="4128628" y="5754232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94B8B3-98FA-4F9E-BD16-694490F494C8}"/>
                </a:ext>
              </a:extLst>
            </p:cNvPr>
            <p:cNvSpPr/>
            <p:nvPr/>
          </p:nvSpPr>
          <p:spPr>
            <a:xfrm>
              <a:off x="4132958" y="6369389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81" name="Flowchart: Magnetic Disk 80">
              <a:extLst>
                <a:ext uri="{FF2B5EF4-FFF2-40B4-BE49-F238E27FC236}">
                  <a16:creationId xmlns:a16="http://schemas.microsoft.com/office/drawing/2014/main" id="{FC56B5B9-23E4-454D-8C30-1BD4ECFC0883}"/>
                </a:ext>
              </a:extLst>
            </p:cNvPr>
            <p:cNvSpPr/>
            <p:nvPr/>
          </p:nvSpPr>
          <p:spPr>
            <a:xfrm>
              <a:off x="5575464" y="5852671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1E0E83-B28A-464D-80D4-759B852642EA}"/>
                </a:ext>
              </a:extLst>
            </p:cNvPr>
            <p:cNvSpPr/>
            <p:nvPr/>
          </p:nvSpPr>
          <p:spPr>
            <a:xfrm>
              <a:off x="4394093" y="5898661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83" name="Flowchart: Magnetic Disk 82">
              <a:extLst>
                <a:ext uri="{FF2B5EF4-FFF2-40B4-BE49-F238E27FC236}">
                  <a16:creationId xmlns:a16="http://schemas.microsoft.com/office/drawing/2014/main" id="{C788B1A9-01F3-4241-99C0-E840835A3BC1}"/>
                </a:ext>
              </a:extLst>
            </p:cNvPr>
            <p:cNvSpPr/>
            <p:nvPr/>
          </p:nvSpPr>
          <p:spPr>
            <a:xfrm>
              <a:off x="8046633" y="5796527"/>
              <a:ext cx="1350422" cy="662946"/>
            </a:xfrm>
            <a:prstGeom prst="flowChartMagneticDisk">
              <a:avLst/>
            </a:prstGeom>
            <a:solidFill>
              <a:srgbClr val="FFD96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German (de-DE)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67320FF-BD36-4DC8-BE93-29763B0430C2}"/>
                </a:ext>
              </a:extLst>
            </p:cNvPr>
            <p:cNvSpPr/>
            <p:nvPr/>
          </p:nvSpPr>
          <p:spPr bwMode="auto">
            <a:xfrm>
              <a:off x="2093372" y="551399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80D6D5-7D3B-4CA3-8FAB-6B143C786D41}"/>
                </a:ext>
              </a:extLst>
            </p:cNvPr>
            <p:cNvSpPr/>
            <p:nvPr/>
          </p:nvSpPr>
          <p:spPr bwMode="auto">
            <a:xfrm>
              <a:off x="2083369" y="6148266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75E35DA-EEF5-4FEC-A517-97D264FB97D7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293748" y="5757363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D8395B6-343B-42C7-94A4-E5D4007D562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3283745" y="6161218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120A3C57-0AB7-4203-A169-E5E2C643EEE5}"/>
                </a:ext>
              </a:extLst>
            </p:cNvPr>
            <p:cNvSpPr/>
            <p:nvPr/>
          </p:nvSpPr>
          <p:spPr bwMode="auto">
            <a:xfrm>
              <a:off x="6880834" y="5925290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D9CBFBB-B794-4615-A27E-2188C302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 – Content Translations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65791609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3FE5-7D52-4E39-ACAF-8B2B823D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 – Content Translations Required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162E01-84BE-4E3E-A523-F27E70824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When will you be required to implement content translations?</a:t>
            </a:r>
          </a:p>
          <a:p>
            <a:pPr lvl="1"/>
            <a:r>
              <a:rPr lang="en-US" dirty="0"/>
              <a:t>When people who speak different languages see the same database instance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B4D25-C03D-472B-A6B6-12CA5F01EA6C}"/>
              </a:ext>
            </a:extLst>
          </p:cNvPr>
          <p:cNvGrpSpPr/>
          <p:nvPr/>
        </p:nvGrpSpPr>
        <p:grpSpPr>
          <a:xfrm>
            <a:off x="1346448" y="2402810"/>
            <a:ext cx="8943742" cy="2524192"/>
            <a:chOff x="1857374" y="1276349"/>
            <a:chExt cx="8201025" cy="2314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55B42-2754-439A-BADF-BAEA2700AF64}"/>
                </a:ext>
              </a:extLst>
            </p:cNvPr>
            <p:cNvSpPr/>
            <p:nvPr/>
          </p:nvSpPr>
          <p:spPr bwMode="auto">
            <a:xfrm>
              <a:off x="1857374" y="1276349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E142F-DCF9-4986-9F23-9C395B792812}"/>
                </a:ext>
              </a:extLst>
            </p:cNvPr>
            <p:cNvSpPr/>
            <p:nvPr/>
          </p:nvSpPr>
          <p:spPr>
            <a:xfrm>
              <a:off x="7663024" y="1844694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D4BD29-81A2-4232-A571-EB12B34F3B7A}"/>
                </a:ext>
              </a:extLst>
            </p:cNvPr>
            <p:cNvSpPr/>
            <p:nvPr/>
          </p:nvSpPr>
          <p:spPr>
            <a:xfrm>
              <a:off x="3876827" y="1895454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65C7C-0F34-48D6-A783-3A5C6D70A19B}"/>
                </a:ext>
              </a:extLst>
            </p:cNvPr>
            <p:cNvSpPr/>
            <p:nvPr/>
          </p:nvSpPr>
          <p:spPr>
            <a:xfrm>
              <a:off x="4070843" y="2140783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8ED84-FBE3-40AE-B103-624EB957F45C}"/>
                </a:ext>
              </a:extLst>
            </p:cNvPr>
            <p:cNvSpPr/>
            <p:nvPr/>
          </p:nvSpPr>
          <p:spPr>
            <a:xfrm>
              <a:off x="4075173" y="2755940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C8F71445-9C23-4003-98AC-23AE5DEA5661}"/>
                </a:ext>
              </a:extLst>
            </p:cNvPr>
            <p:cNvSpPr/>
            <p:nvPr/>
          </p:nvSpPr>
          <p:spPr>
            <a:xfrm>
              <a:off x="5517679" y="2239222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94461-F599-4C5D-B3AD-338FEBA656F5}"/>
                </a:ext>
              </a:extLst>
            </p:cNvPr>
            <p:cNvSpPr/>
            <p:nvPr/>
          </p:nvSpPr>
          <p:spPr>
            <a:xfrm>
              <a:off x="4336308" y="2285212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B463980-9CAC-4E57-99A0-FC88E10EAB7D}"/>
                </a:ext>
              </a:extLst>
            </p:cNvPr>
            <p:cNvSpPr/>
            <p:nvPr/>
          </p:nvSpPr>
          <p:spPr>
            <a:xfrm>
              <a:off x="7988847" y="2124075"/>
              <a:ext cx="1469477" cy="82867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content translations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en | es | fr | de | nl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F54577-0839-4659-9D52-2D22B9664EDB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D1A264-157A-4B7F-8DC4-2C18A7D9942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283588" y="1791488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DC437B-FB55-4C95-80C0-EAF4D5DFF215}"/>
                </a:ext>
              </a:extLst>
            </p:cNvPr>
            <p:cNvCxnSpPr>
              <a:cxnSpLocks/>
            </p:cNvCxnSpPr>
            <p:nvPr/>
          </p:nvCxnSpPr>
          <p:spPr>
            <a:xfrm>
              <a:off x="3273585" y="2425764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4D97B0BB-FD92-4A25-8771-289084C2DD1C}"/>
                </a:ext>
              </a:extLst>
            </p:cNvPr>
            <p:cNvSpPr/>
            <p:nvPr/>
          </p:nvSpPr>
          <p:spPr bwMode="auto">
            <a:xfrm>
              <a:off x="6823049" y="2311841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527128-D496-4887-9957-37E13B7E74B2}"/>
                </a:ext>
              </a:extLst>
            </p:cNvPr>
            <p:cNvSpPr/>
            <p:nvPr/>
          </p:nvSpPr>
          <p:spPr bwMode="auto">
            <a:xfrm>
              <a:off x="2084482" y="2240889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CA6A68-0CFF-4E9C-98FF-1B0EF3FBAE15}"/>
                </a:ext>
              </a:extLst>
            </p:cNvPr>
            <p:cNvSpPr/>
            <p:nvPr/>
          </p:nvSpPr>
          <p:spPr bwMode="auto">
            <a:xfrm>
              <a:off x="2045747" y="2913665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9511E0-5A51-48B4-8DDD-6C49BBED5D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246123" y="2562225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9021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pPr lvl="1"/>
            <a:endParaRPr lang="en-US" dirty="0"/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261780" y="4177664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AD38-6320-4A4E-B0C3-D7ED88F9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10DC-6D48-4F9D-8E8B-9DC78106F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Guidance document provides wealth of low-level developer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6CE3D-1A41-4578-99F6-0EE0658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7" y="1942605"/>
            <a:ext cx="7963570" cy="32369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28C65F-34A1-40FF-BABD-51A1C6BE78F7}"/>
              </a:ext>
            </a:extLst>
          </p:cNvPr>
          <p:cNvSpPr/>
          <p:nvPr/>
        </p:nvSpPr>
        <p:spPr bwMode="auto">
          <a:xfrm>
            <a:off x="4558276" y="3045896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9134456-2AEB-484D-BDB5-A204DDF43D77}"/>
              </a:ext>
            </a:extLst>
          </p:cNvPr>
          <p:cNvSpPr/>
          <p:nvPr/>
        </p:nvSpPr>
        <p:spPr bwMode="auto">
          <a:xfrm flipH="1">
            <a:off x="1082565" y="4513334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PDF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81B13FA-22EE-4A29-8A4E-DD93614EA265}"/>
              </a:ext>
            </a:extLst>
          </p:cNvPr>
          <p:cNvSpPr/>
          <p:nvPr/>
        </p:nvSpPr>
        <p:spPr bwMode="auto">
          <a:xfrm flipH="1">
            <a:off x="1072866" y="4196065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D3FA-E70C-4D95-8043-7202991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623963"/>
            <a:ext cx="9971511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6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You can use Power Query and import-mode dataset to implement content translations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design approach eliminates the need to redesign the underlying database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EAC6B-BF2A-49AD-B308-BCCAD26324F3}"/>
              </a:ext>
            </a:extLst>
          </p:cNvPr>
          <p:cNvGrpSpPr/>
          <p:nvPr/>
        </p:nvGrpSpPr>
        <p:grpSpPr>
          <a:xfrm>
            <a:off x="994433" y="1781155"/>
            <a:ext cx="6449859" cy="2020438"/>
            <a:chOff x="1048222" y="1813428"/>
            <a:chExt cx="7905750" cy="2476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F85BE-002F-46A4-9DBC-CFA8238109DA}"/>
                </a:ext>
              </a:extLst>
            </p:cNvPr>
            <p:cNvSpPr/>
            <p:nvPr/>
          </p:nvSpPr>
          <p:spPr>
            <a:xfrm>
              <a:off x="1048222" y="1813428"/>
              <a:ext cx="7905750" cy="247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6207872" y="1980323"/>
              <a:ext cx="2445026" cy="215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Azure SQL Database</a:t>
              </a: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5C184B73-2F48-44EB-B8B1-7699A891740C}"/>
                </a:ext>
              </a:extLst>
            </p:cNvPr>
            <p:cNvSpPr/>
            <p:nvPr/>
          </p:nvSpPr>
          <p:spPr>
            <a:xfrm>
              <a:off x="6506046" y="2242053"/>
              <a:ext cx="1847850" cy="140017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19" y="2749474"/>
              <a:ext cx="1382478" cy="73086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B7A41-70CE-4A2E-8291-FE62ED39097E}"/>
                </a:ext>
              </a:extLst>
            </p:cNvPr>
            <p:cNvSpPr/>
            <p:nvPr/>
          </p:nvSpPr>
          <p:spPr>
            <a:xfrm>
              <a:off x="1365032" y="1943051"/>
              <a:ext cx="2743200" cy="2136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BI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13" y="2274258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 flipH="1">
              <a:off x="3667595" y="2699668"/>
              <a:ext cx="2952749" cy="695738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39281-15FC-4D2F-8E5A-E343BC203F5E}"/>
              </a:ext>
            </a:extLst>
          </p:cNvPr>
          <p:cNvGrpSpPr/>
          <p:nvPr/>
        </p:nvGrpSpPr>
        <p:grpSpPr>
          <a:xfrm>
            <a:off x="885272" y="4487620"/>
            <a:ext cx="8201025" cy="2314575"/>
            <a:chOff x="2019299" y="4010024"/>
            <a:chExt cx="8201025" cy="23145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93411-F3BD-45EE-9138-0AE2131DE03B}"/>
                </a:ext>
              </a:extLst>
            </p:cNvPr>
            <p:cNvSpPr/>
            <p:nvPr/>
          </p:nvSpPr>
          <p:spPr bwMode="auto">
            <a:xfrm>
              <a:off x="2019299" y="4010024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EF036-8EDA-4032-82C9-2873B1A61BA3}"/>
                </a:ext>
              </a:extLst>
            </p:cNvPr>
            <p:cNvSpPr/>
            <p:nvPr/>
          </p:nvSpPr>
          <p:spPr>
            <a:xfrm>
              <a:off x="4038752" y="46291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30499-72CC-4C85-9E71-DBD6CAF4FB54}"/>
                </a:ext>
              </a:extLst>
            </p:cNvPr>
            <p:cNvSpPr/>
            <p:nvPr/>
          </p:nvSpPr>
          <p:spPr>
            <a:xfrm>
              <a:off x="4232768" y="48744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1D83C-E511-400C-8EB9-8109EBBE2F99}"/>
                </a:ext>
              </a:extLst>
            </p:cNvPr>
            <p:cNvSpPr/>
            <p:nvPr/>
          </p:nvSpPr>
          <p:spPr>
            <a:xfrm>
              <a:off x="4237098" y="54896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8A4D778A-2833-4B3A-B7D3-4F1235E530E9}"/>
                </a:ext>
              </a:extLst>
            </p:cNvPr>
            <p:cNvSpPr/>
            <p:nvPr/>
          </p:nvSpPr>
          <p:spPr>
            <a:xfrm>
              <a:off x="5679604" y="49728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ADDC2-DF20-4B84-A0C2-253F2242A094}"/>
                </a:ext>
              </a:extLst>
            </p:cNvPr>
            <p:cNvSpPr/>
            <p:nvPr/>
          </p:nvSpPr>
          <p:spPr>
            <a:xfrm>
              <a:off x="4498233" y="50188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B27AD1-7A2F-40C6-9113-29D442AD6F47}"/>
                </a:ext>
              </a:extLst>
            </p:cNvPr>
            <p:cNvSpPr/>
            <p:nvPr/>
          </p:nvSpPr>
          <p:spPr bwMode="auto">
            <a:xfrm>
              <a:off x="2245137" y="4281791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DFEC1-0821-47FE-8EFE-ACC67466472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45513" y="4525163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B4B521-E18A-414A-9CCD-8857036CB8A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10" y="5159439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A001FF5-9AEB-4474-A2F1-F76C0CDD86D0}"/>
                </a:ext>
              </a:extLst>
            </p:cNvPr>
            <p:cNvSpPr/>
            <p:nvPr/>
          </p:nvSpPr>
          <p:spPr bwMode="auto">
            <a:xfrm>
              <a:off x="2246407" y="497456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5523A7-F82F-4B44-9333-932E12417420}"/>
                </a:ext>
              </a:extLst>
            </p:cNvPr>
            <p:cNvSpPr/>
            <p:nvPr/>
          </p:nvSpPr>
          <p:spPr bwMode="auto">
            <a:xfrm>
              <a:off x="2207672" y="564734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BBCA78-9D6E-47C6-9D42-7376A25BAFD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408048" y="5295900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EEBE9-9DC8-43BC-98DE-8B1A85FCFC42}"/>
                </a:ext>
              </a:extLst>
            </p:cNvPr>
            <p:cNvSpPr/>
            <p:nvPr/>
          </p:nvSpPr>
          <p:spPr>
            <a:xfrm>
              <a:off x="7915275" y="4635519"/>
              <a:ext cx="1666875" cy="1022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D7332BE3-439D-462F-B3C4-744B1F108BD0}"/>
                </a:ext>
              </a:extLst>
            </p:cNvPr>
            <p:cNvSpPr/>
            <p:nvPr/>
          </p:nvSpPr>
          <p:spPr>
            <a:xfrm>
              <a:off x="8065048" y="4914900"/>
              <a:ext cx="1350422" cy="560024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5B51A40B-F3FF-4D21-8E5C-8AB355C807D3}"/>
                </a:ext>
              </a:extLst>
            </p:cNvPr>
            <p:cNvSpPr/>
            <p:nvPr/>
          </p:nvSpPr>
          <p:spPr bwMode="auto">
            <a:xfrm>
              <a:off x="6984974" y="50455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4DD-AA15-4999-ABE8-DA6DB40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Power Query and M Code to Replicate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B452-A63F-4EC3-8C8F-A72E39411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Examine queries in </a:t>
            </a:r>
            <a:r>
              <a:rPr lang="en-US" b="1" dirty="0"/>
              <a:t>ProductSales_03_ContentTranslations.pbix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A5CDF-2FFD-45EF-B6A2-4F22248E61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4" y="1823644"/>
            <a:ext cx="8861590" cy="4824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2894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290623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A845-EB2A-4834-9FE0-4D244766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 Reports using Bookmarks to Filter Content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8D9F-F339-4249-9144-DACAF7DC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62486"/>
          </a:xfrm>
        </p:spPr>
        <p:txBody>
          <a:bodyPr/>
          <a:lstStyle/>
          <a:p>
            <a:r>
              <a:rPr lang="en-US" dirty="0"/>
              <a:t>Row replication pattern for content translation requires filtering</a:t>
            </a:r>
          </a:p>
          <a:p>
            <a:pPr lvl="1"/>
            <a:r>
              <a:rPr lang="en-US" dirty="0"/>
              <a:t>Filters must be added to </a:t>
            </a:r>
            <a:r>
              <a:rPr lang="en-US" b="1" dirty="0"/>
              <a:t>Products</a:t>
            </a:r>
            <a:r>
              <a:rPr lang="en-US" dirty="0"/>
              <a:t> table and </a:t>
            </a:r>
            <a:r>
              <a:rPr lang="en-US" b="1" dirty="0"/>
              <a:t>Countries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Best strategy involves creating a bookmark for each language to apply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6F79-968D-4C19-877A-1360ABF46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2240761"/>
            <a:ext cx="5567804" cy="1933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0724-8B01-4FE7-9B69-67DADEC5D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9" y="4716753"/>
            <a:ext cx="5790268" cy="2038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17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1A9-A485-42EC-8D0D-79B56166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Query String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396E-1EDD-428B-9F05-8B706DC3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Multi-language reports can be loaded using query string parameters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 parameter used to load the metadata translations for a specific language</a:t>
            </a:r>
          </a:p>
          <a:p>
            <a:pPr lvl="1"/>
            <a:r>
              <a:rPr lang="en-US" b="1" dirty="0" err="1"/>
              <a:t>bookmarkGuid</a:t>
            </a:r>
            <a:r>
              <a:rPr lang="en-US" dirty="0"/>
              <a:t> used to apply bookmark to set content translation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60FD-1523-4CFF-8F36-6B076D569E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271752" y="2566150"/>
            <a:ext cx="10406929" cy="2815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45572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expressions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93" y="2513832"/>
            <a:ext cx="6162734" cy="1938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96" y="4638740"/>
            <a:ext cx="6129163" cy="201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17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>
                <a:solidFill>
                  <a:srgbClr val="700000"/>
                </a:solidFill>
              </a:rPr>
              <a:t>What Not To Do</a:t>
            </a:r>
            <a:r>
              <a:rPr lang="en-US" dirty="0"/>
              <a:t> is more important than learning </a:t>
            </a:r>
            <a:r>
              <a:rPr lang="en-US" b="1" dirty="0">
                <a:solidFill>
                  <a:srgbClr val="700000"/>
                </a:solidFill>
              </a:rPr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9035</TotalTime>
  <Words>2949</Words>
  <Application>Microsoft Office PowerPoint</Application>
  <PresentationFormat>Custom</PresentationFormat>
  <Paragraphs>523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Building Multi-language Reports in Power BI</vt:lpstr>
      <vt:lpstr>Welcome to Power BI Dev Camp</vt:lpstr>
      <vt:lpstr>GitHub Repository with Developer Sample Code</vt:lpstr>
      <vt:lpstr>PBIX Folder Contains Samples Project Files</vt:lpstr>
      <vt:lpstr>Guidance Documentation</vt:lpstr>
      <vt:lpstr>Agenda</vt:lpstr>
      <vt:lpstr>Building Multi-language Reports in Power BI</vt:lpstr>
      <vt:lpstr>Challenges in Building Multi-language Reports in Power BI</vt:lpstr>
      <vt:lpstr>Metadata Translations</vt:lpstr>
      <vt:lpstr>Product Sales  - Live Demo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Adding Measures to the Localized Labels Table</vt:lpstr>
      <vt:lpstr>Surfacing a Localized Label</vt:lpstr>
      <vt:lpstr>Configuring Localized Label Display Properties</vt:lpstr>
      <vt:lpstr>Developing a Custom Visual: LocalizedLabel</vt:lpstr>
      <vt:lpstr>Examining the localizedLabel Custom Visual Project</vt:lpstr>
      <vt:lpstr>Designing Navigation</vt:lpstr>
      <vt:lpstr>Translating Button Captions</vt:lpstr>
      <vt:lpstr>Agenda</vt:lpstr>
      <vt:lpstr>Adding Metadata Translations</vt:lpstr>
      <vt:lpstr>Working with Tabular Editor</vt:lpstr>
      <vt:lpstr>Understanding Cultures</vt:lpstr>
      <vt:lpstr>Populating Translations in the Default Culture</vt:lpstr>
      <vt:lpstr>Adding Metadata Translations using Tabular Editor</vt:lpstr>
      <vt:lpstr>Adding Secondary Cultures</vt:lpstr>
      <vt:lpstr>Exporting/Importing Metadata Translations</vt:lpstr>
      <vt:lpstr>Importing Translations using Tabular Editor</vt:lpstr>
      <vt:lpstr>Agenda</vt:lpstr>
      <vt:lpstr>Developing an External Tool for Power BI Desktop</vt:lpstr>
      <vt:lpstr>External Tool Developer Sample: TranslationsBuilder</vt:lpstr>
      <vt:lpstr>Deploying an External Tool</vt:lpstr>
      <vt:lpstr>Tabular Object Model (TOM)</vt:lpstr>
      <vt:lpstr>TranslationsManager class</vt:lpstr>
      <vt:lpstr>Understanding Annotations</vt:lpstr>
      <vt:lpstr>Programming Annotations</vt:lpstr>
      <vt:lpstr>Adding Secondary Cultures</vt:lpstr>
      <vt:lpstr>Adding Metadata Translations</vt:lpstr>
      <vt:lpstr>PowerPoint Presentation</vt:lpstr>
      <vt:lpstr>Populating the Default Culture with Metadata Translations</vt:lpstr>
      <vt:lpstr>Generate Machine Translations using Azure Translator Service</vt:lpstr>
      <vt:lpstr>Configure AppSettings for Azure Translator Service</vt:lpstr>
      <vt:lpstr>PowerPoint Presentation</vt:lpstr>
      <vt:lpstr>PowerPoint Presentation</vt:lpstr>
      <vt:lpstr>Enable Human Workflows for Translation using Export and Import</vt:lpstr>
      <vt:lpstr>Loading Reports with Locale using a Query String Parameter</vt:lpstr>
      <vt:lpstr>Using localeSettings in Embed Config</vt:lpstr>
      <vt:lpstr>Agenda</vt:lpstr>
      <vt:lpstr>Content Translations Overview</vt:lpstr>
      <vt:lpstr>Use Case #1 – Content Translations Not Required</vt:lpstr>
      <vt:lpstr>Use Case #2 – Content Translations Required</vt:lpstr>
      <vt:lpstr>Content Localization Through Row Replication</vt:lpstr>
      <vt:lpstr>Content Localization in Power Query</vt:lpstr>
      <vt:lpstr>Using Power Query and M Code to Replicate Rows</vt:lpstr>
      <vt:lpstr>Data Model Implementation of Row Replication Strategy</vt:lpstr>
      <vt:lpstr>Load Reports using Bookmarks to Filter Content Translations</vt:lpstr>
      <vt:lpstr>Loading Reports with Query String Parameters</vt:lpstr>
      <vt:lpstr>Loading Report with Replicated Row Strategy</vt:lpstr>
      <vt:lpstr>Generating the Embed Token with LocalizedUser Role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221</cp:revision>
  <cp:lastPrinted>2019-05-02T20:11:39Z</cp:lastPrinted>
  <dcterms:created xsi:type="dcterms:W3CDTF">2018-09-21T01:16:59Z</dcterms:created>
  <dcterms:modified xsi:type="dcterms:W3CDTF">2021-11-16T15:22:17Z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